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Work Sans"/>
      <p:regular r:id="rId31"/>
      <p:bold r:id="rId32"/>
      <p:italic r:id="rId33"/>
      <p:boldItalic r:id="rId34"/>
    </p:embeddedFont>
    <p:embeddedFont>
      <p:font typeface="Work Sans Light"/>
      <p:regular r:id="rId35"/>
      <p:bold r:id="rId36"/>
      <p:italic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F3A65A-1A11-4213-A028-263849A1756A}">
  <a:tblStyle styleId="{07F3A65A-1A11-4213-A028-263849A175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20" Type="http://schemas.openxmlformats.org/officeDocument/2006/relationships/slide" Target="slides/slide14.xml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WorkSans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WorkSans-italic.fntdata"/><Relationship Id="rId10" Type="http://schemas.openxmlformats.org/officeDocument/2006/relationships/slide" Target="slides/slide4.xml"/><Relationship Id="rId32" Type="http://schemas.openxmlformats.org/officeDocument/2006/relationships/font" Target="fonts/WorkSans-bold.fntdata"/><Relationship Id="rId13" Type="http://schemas.openxmlformats.org/officeDocument/2006/relationships/slide" Target="slides/slide7.xml"/><Relationship Id="rId35" Type="http://schemas.openxmlformats.org/officeDocument/2006/relationships/font" Target="fonts/WorkSansLight-regular.fntdata"/><Relationship Id="rId12" Type="http://schemas.openxmlformats.org/officeDocument/2006/relationships/slide" Target="slides/slide6.xml"/><Relationship Id="rId34" Type="http://schemas.openxmlformats.org/officeDocument/2006/relationships/font" Target="fonts/WorkSans-boldItalic.fntdata"/><Relationship Id="rId15" Type="http://schemas.openxmlformats.org/officeDocument/2006/relationships/slide" Target="slides/slide9.xml"/><Relationship Id="rId37" Type="http://schemas.openxmlformats.org/officeDocument/2006/relationships/font" Target="fonts/WorkSansLight-italic.fntdata"/><Relationship Id="rId14" Type="http://schemas.openxmlformats.org/officeDocument/2006/relationships/slide" Target="slides/slide8.xml"/><Relationship Id="rId36" Type="http://schemas.openxmlformats.org/officeDocument/2006/relationships/font" Target="fonts/WorkSansLight-bold.fntdata"/><Relationship Id="rId17" Type="http://schemas.openxmlformats.org/officeDocument/2006/relationships/slide" Target="slides/slide11.xml"/><Relationship Id="rId39" Type="http://schemas.openxmlformats.org/officeDocument/2006/relationships/font" Target="fonts/HelveticaNeue-regular.fntdata"/><Relationship Id="rId16" Type="http://schemas.openxmlformats.org/officeDocument/2006/relationships/slide" Target="slides/slide10.xml"/><Relationship Id="rId38" Type="http://schemas.openxmlformats.org/officeDocument/2006/relationships/font" Target="fonts/WorkSansLigh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8b0c082f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8b0c082f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6bd30b6be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16bd30b6be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6bd30b6be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16bd30b6be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8b0c082ff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18b0c082ff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6bd30b6be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16bd30b6be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6bd30b6be_0_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16bd30b6be_0_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6bd30b6be_0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16bd30b6be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6bd30b6be_0_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16bd30b6be_0_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6bd30b6be_0_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16bd30b6be_0_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6bd30b6be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16bd30b6be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8b0c082f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8b0c082f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bb8217f8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0bb8217f8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8b0c082ff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18b0c082f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6bd30b6b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16bd30b6b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8b0c082f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8b0c082f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8b0c082ff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8b0c082f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6bd30b6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6bd30b6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6bd30b6be_0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16bd30b6be_0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8b0c082ff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8b0c082f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8b0c082f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8b0c082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8b0c082f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8b0c082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0bb8217f8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0bb8217f8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bb8217f8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0bb8217f8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TITLE_AND_BODY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452436" y="1700213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b="0"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500562" y="4906962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1pPr>
            <a:lvl2pPr indent="-2286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2pPr>
            <a:lvl3pPr indent="-2286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3pPr>
            <a:lvl4pPr indent="-2286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4pPr>
            <a:lvl5pPr indent="-2286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452438" y="1845316"/>
            <a:ext cx="82392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911259" y="4003295"/>
            <a:ext cx="7575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657721" y="1852447"/>
            <a:ext cx="7828500" cy="14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hyperlink" Target="https://en.wikipedia.org/wiki/System" TargetMode="External"/><Relationship Id="rId10" Type="http://schemas.openxmlformats.org/officeDocument/2006/relationships/hyperlink" Target="https://en.wikipedia.org/wiki/Object_(computer_science)" TargetMode="External"/><Relationship Id="rId13" Type="http://schemas.openxmlformats.org/officeDocument/2006/relationships/hyperlink" Target="https://en.wikipedia.org/wiki/Abstraction" TargetMode="External"/><Relationship Id="rId12" Type="http://schemas.openxmlformats.org/officeDocument/2006/relationships/hyperlink" Target="https://en.wikipedia.org/wiki/Syste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wikipedia.org/wiki/Generalization" TargetMode="External"/><Relationship Id="rId4" Type="http://schemas.openxmlformats.org/officeDocument/2006/relationships/hyperlink" Target="https://en.wikipedia.org/wiki/Generalization" TargetMode="External"/><Relationship Id="rId9" Type="http://schemas.openxmlformats.org/officeDocument/2006/relationships/hyperlink" Target="https://en.wikipedia.org/wiki/Object_(computer_science)" TargetMode="External"/><Relationship Id="rId15" Type="http://schemas.openxmlformats.org/officeDocument/2006/relationships/hyperlink" Target="https://en.wikipedia.org/wiki/Software_engineering" TargetMode="External"/><Relationship Id="rId14" Type="http://schemas.openxmlformats.org/officeDocument/2006/relationships/hyperlink" Target="https://en.wikipedia.org/wiki/Abstraction" TargetMode="External"/><Relationship Id="rId17" Type="http://schemas.openxmlformats.org/officeDocument/2006/relationships/hyperlink" Target="https://en.wikipedia.org/wiki/Object-oriented_programming" TargetMode="External"/><Relationship Id="rId16" Type="http://schemas.openxmlformats.org/officeDocument/2006/relationships/hyperlink" Target="https://en.wikipedia.org/wiki/Software_engineering" TargetMode="External"/><Relationship Id="rId5" Type="http://schemas.openxmlformats.org/officeDocument/2006/relationships/hyperlink" Target="https://en.wikipedia.org/wiki/Abstract_and_concrete" TargetMode="External"/><Relationship Id="rId19" Type="http://schemas.openxmlformats.org/officeDocument/2006/relationships/hyperlink" Target="https://en.wikipedia.org/wiki/Abstraction_(computer_science)" TargetMode="External"/><Relationship Id="rId6" Type="http://schemas.openxmlformats.org/officeDocument/2006/relationships/hyperlink" Target="https://en.wikipedia.org/wiki/Abstract_and_concrete" TargetMode="External"/><Relationship Id="rId18" Type="http://schemas.openxmlformats.org/officeDocument/2006/relationships/hyperlink" Target="https://en.wikipedia.org/wiki/Object-oriented_programming" TargetMode="External"/><Relationship Id="rId7" Type="http://schemas.openxmlformats.org/officeDocument/2006/relationships/hyperlink" Target="https://en.wikipedia.org/wiki/Attribute_(computing)" TargetMode="External"/><Relationship Id="rId8" Type="http://schemas.openxmlformats.org/officeDocument/2006/relationships/hyperlink" Target="https://en.wikipedia.org/wiki/Attribute_(computing)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/>
        </p:nvSpPr>
        <p:spPr>
          <a:xfrm>
            <a:off x="513450" y="1845150"/>
            <a:ext cx="52320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latin typeface="Work Sans"/>
                <a:ea typeface="Work Sans"/>
                <a:cs typeface="Work Sans"/>
                <a:sym typeface="Work Sans"/>
              </a:rPr>
              <a:t>Interfaces</a:t>
            </a:r>
            <a:endParaRPr b="1" sz="28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4" name="Google Shape;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50" y="257175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idx="4294967295" type="title"/>
          </p:nvPr>
        </p:nvSpPr>
        <p:spPr>
          <a:xfrm>
            <a:off x="279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4 pillars of OOP</a:t>
            </a:r>
            <a:endParaRPr b="1" sz="35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9" name="Google Shape;159;p29"/>
          <p:cNvSpPr/>
          <p:nvPr/>
        </p:nvSpPr>
        <p:spPr>
          <a:xfrm>
            <a:off x="701875" y="2124775"/>
            <a:ext cx="1649100" cy="2748300"/>
          </a:xfrm>
          <a:prstGeom prst="can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2709063" y="2124775"/>
            <a:ext cx="1649100" cy="2748300"/>
          </a:xfrm>
          <a:prstGeom prst="can">
            <a:avLst>
              <a:gd fmla="val 25000" name="adj"/>
            </a:avLst>
          </a:prstGeom>
          <a:solidFill>
            <a:srgbClr val="FD6368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/>
          <p:nvPr/>
        </p:nvSpPr>
        <p:spPr>
          <a:xfrm>
            <a:off x="4716275" y="2124775"/>
            <a:ext cx="1649100" cy="2748300"/>
          </a:xfrm>
          <a:prstGeom prst="can">
            <a:avLst>
              <a:gd fmla="val 25000" name="adj"/>
            </a:avLst>
          </a:prstGeom>
          <a:solidFill>
            <a:srgbClr val="FF00FF"/>
          </a:solidFill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 txBox="1"/>
          <p:nvPr/>
        </p:nvSpPr>
        <p:spPr>
          <a:xfrm>
            <a:off x="655225" y="1493850"/>
            <a:ext cx="1742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ENCAPSULATION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2709075" y="1455050"/>
            <a:ext cx="1742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ABSTRACTION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4669625" y="1455050"/>
            <a:ext cx="1742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INHERITANCE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5" name="Google Shape;165;p29"/>
          <p:cNvSpPr/>
          <p:nvPr/>
        </p:nvSpPr>
        <p:spPr>
          <a:xfrm>
            <a:off x="543475" y="1529525"/>
            <a:ext cx="1965900" cy="3379200"/>
          </a:xfrm>
          <a:prstGeom prst="rect">
            <a:avLst/>
          </a:prstGeom>
          <a:solidFill>
            <a:srgbClr val="FFFFFF">
              <a:alpha val="90980"/>
            </a:srgbClr>
          </a:solidFill>
          <a:ln cap="flat" cmpd="sng" w="63500">
            <a:solidFill>
              <a:srgbClr val="FFFFFF">
                <a:alpha val="9098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p29"/>
          <p:cNvSpPr/>
          <p:nvPr/>
        </p:nvSpPr>
        <p:spPr>
          <a:xfrm>
            <a:off x="2606550" y="1564975"/>
            <a:ext cx="1965900" cy="3379200"/>
          </a:xfrm>
          <a:prstGeom prst="rect">
            <a:avLst/>
          </a:prstGeom>
          <a:solidFill>
            <a:srgbClr val="FFFFFF">
              <a:alpha val="90980"/>
            </a:srgbClr>
          </a:solidFill>
          <a:ln cap="flat" cmpd="sng" w="63500">
            <a:solidFill>
              <a:srgbClr val="FFFFFF">
                <a:alpha val="9098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29"/>
          <p:cNvSpPr/>
          <p:nvPr/>
        </p:nvSpPr>
        <p:spPr>
          <a:xfrm>
            <a:off x="4557888" y="1529525"/>
            <a:ext cx="1965900" cy="3379200"/>
          </a:xfrm>
          <a:prstGeom prst="rect">
            <a:avLst/>
          </a:prstGeom>
          <a:solidFill>
            <a:srgbClr val="FFFFFF">
              <a:alpha val="90980"/>
            </a:srgbClr>
          </a:solidFill>
          <a:ln cap="flat" cmpd="sng" w="63500">
            <a:solidFill>
              <a:srgbClr val="FFFFFF">
                <a:alpha val="9098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29"/>
          <p:cNvSpPr/>
          <p:nvPr/>
        </p:nvSpPr>
        <p:spPr>
          <a:xfrm>
            <a:off x="6509200" y="1493850"/>
            <a:ext cx="2085000" cy="3450300"/>
          </a:xfrm>
          <a:prstGeom prst="rect">
            <a:avLst/>
          </a:prstGeom>
          <a:solidFill>
            <a:schemeClr val="accent6"/>
          </a:solidFill>
          <a:ln cap="flat" cmpd="sng" w="63500">
            <a:solidFill>
              <a:srgbClr val="E2D2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29"/>
          <p:cNvSpPr/>
          <p:nvPr/>
        </p:nvSpPr>
        <p:spPr>
          <a:xfrm>
            <a:off x="6723500" y="2124775"/>
            <a:ext cx="1649100" cy="2748300"/>
          </a:xfrm>
          <a:prstGeom prst="can">
            <a:avLst>
              <a:gd fmla="val 25000" name="adj"/>
            </a:avLst>
          </a:prstGeom>
          <a:solidFill>
            <a:srgbClr val="0563C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9"/>
          <p:cNvSpPr txBox="1"/>
          <p:nvPr/>
        </p:nvSpPr>
        <p:spPr>
          <a:xfrm>
            <a:off x="6800850" y="1455050"/>
            <a:ext cx="1742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POLYMORPHISM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/>
          <p:nvPr/>
        </p:nvSpPr>
        <p:spPr>
          <a:xfrm>
            <a:off x="4021465" y="3871643"/>
            <a:ext cx="1150500" cy="46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452400" y="326151"/>
            <a:ext cx="82392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Helvetica Neue"/>
              <a:buNone/>
            </a:pPr>
            <a:r>
              <a:rPr b="1" lang="en" sz="3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Public Private</a:t>
            </a:r>
            <a:endParaRPr b="1" sz="3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7" name="Google Shape;177;p30"/>
          <p:cNvSpPr/>
          <p:nvPr/>
        </p:nvSpPr>
        <p:spPr>
          <a:xfrm>
            <a:off x="3780163" y="1939718"/>
            <a:ext cx="1605000" cy="470700"/>
          </a:xfrm>
          <a:prstGeom prst="rect">
            <a:avLst/>
          </a:prstGeom>
          <a:solidFill>
            <a:srgbClr val="F4B5BD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Private</a:t>
            </a:r>
            <a:endParaRPr b="1"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8" name="Google Shape;178;p30"/>
          <p:cNvSpPr/>
          <p:nvPr/>
        </p:nvSpPr>
        <p:spPr>
          <a:xfrm>
            <a:off x="3780163" y="2591968"/>
            <a:ext cx="1605000" cy="470700"/>
          </a:xfrm>
          <a:prstGeom prst="rect">
            <a:avLst/>
          </a:prstGeom>
          <a:solidFill>
            <a:srgbClr val="D7A499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Default</a:t>
            </a:r>
            <a:endParaRPr b="1"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9" name="Google Shape;179;p30"/>
          <p:cNvSpPr/>
          <p:nvPr/>
        </p:nvSpPr>
        <p:spPr>
          <a:xfrm>
            <a:off x="3780163" y="3244218"/>
            <a:ext cx="1605000" cy="470700"/>
          </a:xfrm>
          <a:prstGeom prst="rect">
            <a:avLst/>
          </a:prstGeom>
          <a:solidFill>
            <a:srgbClr val="C1BC78"/>
          </a:solidFill>
          <a:ln cap="flat" cmpd="sng" w="9525">
            <a:solidFill>
              <a:srgbClr val="C1BC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Protected</a:t>
            </a:r>
            <a:endParaRPr b="1"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3780163" y="3908193"/>
            <a:ext cx="1605000" cy="470700"/>
          </a:xfrm>
          <a:prstGeom prst="rect">
            <a:avLst/>
          </a:prstGeom>
          <a:solidFill>
            <a:srgbClr val="73A87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Public</a:t>
            </a:r>
            <a:endParaRPr b="1"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1" name="Google Shape;181;p30"/>
          <p:cNvSpPr/>
          <p:nvPr/>
        </p:nvSpPr>
        <p:spPr>
          <a:xfrm>
            <a:off x="3290500" y="1939725"/>
            <a:ext cx="310500" cy="2439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/>
          <p:nvPr/>
        </p:nvSpPr>
        <p:spPr>
          <a:xfrm>
            <a:off x="5495450" y="1939725"/>
            <a:ext cx="310500" cy="2439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 txBox="1"/>
          <p:nvPr/>
        </p:nvSpPr>
        <p:spPr>
          <a:xfrm>
            <a:off x="1898075" y="2944875"/>
            <a:ext cx="1463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Mere restriktiv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4" name="Google Shape;184;p30"/>
          <p:cNvSpPr txBox="1"/>
          <p:nvPr/>
        </p:nvSpPr>
        <p:spPr>
          <a:xfrm>
            <a:off x="5854200" y="2944875"/>
            <a:ext cx="1718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Mindre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restriktiv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452400" y="326151"/>
            <a:ext cx="82392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Helvetica Neue"/>
              <a:buNone/>
            </a:pPr>
            <a:r>
              <a:rPr b="1" lang="en" sz="3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Interface Class</a:t>
            </a:r>
            <a:endParaRPr b="1" sz="3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0" name="Google Shape;190;p31"/>
          <p:cNvSpPr/>
          <p:nvPr/>
        </p:nvSpPr>
        <p:spPr>
          <a:xfrm>
            <a:off x="3780163" y="1939718"/>
            <a:ext cx="1605000" cy="470700"/>
          </a:xfrm>
          <a:prstGeom prst="rect">
            <a:avLst/>
          </a:prstGeom>
          <a:solidFill>
            <a:srgbClr val="E7A0C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Class</a:t>
            </a:r>
            <a:endParaRPr b="1" sz="1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1" name="Google Shape;191;p31"/>
          <p:cNvSpPr/>
          <p:nvPr/>
        </p:nvSpPr>
        <p:spPr>
          <a:xfrm>
            <a:off x="3780175" y="2591975"/>
            <a:ext cx="1664700" cy="470700"/>
          </a:xfrm>
          <a:prstGeom prst="rect">
            <a:avLst/>
          </a:prstGeom>
          <a:solidFill>
            <a:srgbClr val="C6CDF7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Abstract class</a:t>
            </a:r>
            <a:endParaRPr b="1" sz="1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3780163" y="3244218"/>
            <a:ext cx="1605000" cy="470700"/>
          </a:xfrm>
          <a:prstGeom prst="rect">
            <a:avLst/>
          </a:prstGeom>
          <a:solidFill>
            <a:srgbClr val="ABDDDE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Interface</a:t>
            </a:r>
            <a:endParaRPr b="1" sz="1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5385175" y="3790950"/>
            <a:ext cx="2981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Mindre</a:t>
            </a:r>
            <a:r>
              <a:rPr i="0" lang="en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implementation / m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ere</a:t>
            </a:r>
            <a:r>
              <a:rPr i="0" lang="en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abstra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</a:t>
            </a:r>
            <a:r>
              <a:rPr i="0" lang="en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877600" y="1543950"/>
            <a:ext cx="2930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100"/>
              <a:buFont typeface="Helvetica Neue"/>
              <a:buNone/>
            </a:pPr>
            <a:r>
              <a:rPr i="0" lang="en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ere</a:t>
            </a:r>
            <a:r>
              <a:rPr i="0" lang="en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implementation / 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mindre</a:t>
            </a:r>
            <a:r>
              <a:rPr i="0" lang="en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abstra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</a:t>
            </a:r>
            <a:r>
              <a:rPr i="0" lang="en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5" name="Google Shape;195;p31"/>
          <p:cNvSpPr/>
          <p:nvPr/>
        </p:nvSpPr>
        <p:spPr>
          <a:xfrm>
            <a:off x="3177700" y="1939750"/>
            <a:ext cx="294900" cy="1775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6" name="Google Shape;196;p31"/>
          <p:cNvSpPr/>
          <p:nvPr/>
        </p:nvSpPr>
        <p:spPr>
          <a:xfrm>
            <a:off x="5671400" y="1939725"/>
            <a:ext cx="294900" cy="1775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Hvorfor Interfaces</a:t>
            </a:r>
            <a:endParaRPr b="1" sz="3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p32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i="0" lang="en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Interfaces 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har tre formål</a:t>
            </a:r>
            <a:r>
              <a:rPr i="0" lang="en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03200" lvl="1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○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1: At give det højeste niveau af </a:t>
            </a:r>
            <a:r>
              <a:rPr lang="en" sz="18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abstraktion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03200" lvl="1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2: 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At opnå</a:t>
            </a:r>
            <a:r>
              <a:rPr i="0" lang="en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8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polymorfi</a:t>
            </a:r>
            <a:endParaRPr sz="1800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03200" lvl="1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○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3: At sikre at bestemte metoder er til stede / implementeret i en klasse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03200" lvl="2" marL="685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■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Opfører sig som en kontrakt som en klasse </a:t>
            </a:r>
            <a:r>
              <a:rPr lang="en" sz="18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skal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leve op til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/>
          <p:nvPr/>
        </p:nvSpPr>
        <p:spPr>
          <a:xfrm>
            <a:off x="500181" y="2696016"/>
            <a:ext cx="1177200" cy="476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Interface</a:t>
            </a:r>
            <a:endParaRPr sz="500"/>
          </a:p>
        </p:txBody>
      </p:sp>
      <p:sp>
        <p:nvSpPr>
          <p:cNvPr id="208" name="Google Shape;208;p33"/>
          <p:cNvSpPr/>
          <p:nvPr/>
        </p:nvSpPr>
        <p:spPr>
          <a:xfrm>
            <a:off x="3347169" y="1620386"/>
            <a:ext cx="1177200" cy="476100"/>
          </a:xfrm>
          <a:prstGeom prst="rect">
            <a:avLst/>
          </a:prstGeom>
          <a:solidFill>
            <a:srgbClr val="E7A0C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 A</a:t>
            </a:r>
            <a:endParaRPr sz="500"/>
          </a:p>
        </p:txBody>
      </p:sp>
      <p:sp>
        <p:nvSpPr>
          <p:cNvPr id="209" name="Google Shape;209;p33"/>
          <p:cNvSpPr/>
          <p:nvPr/>
        </p:nvSpPr>
        <p:spPr>
          <a:xfrm>
            <a:off x="3078878" y="2887796"/>
            <a:ext cx="1177200" cy="476100"/>
          </a:xfrm>
          <a:prstGeom prst="rect">
            <a:avLst/>
          </a:prstGeom>
          <a:solidFill>
            <a:srgbClr val="ABDDDE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 C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10" name="Google Shape;210;p33"/>
          <p:cNvSpPr/>
          <p:nvPr/>
        </p:nvSpPr>
        <p:spPr>
          <a:xfrm>
            <a:off x="3347169" y="4155206"/>
            <a:ext cx="1177200" cy="476100"/>
          </a:xfrm>
          <a:prstGeom prst="rect">
            <a:avLst/>
          </a:prstGeom>
          <a:solidFill>
            <a:srgbClr val="FBAB0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 E</a:t>
            </a:r>
            <a:endParaRPr sz="500"/>
          </a:p>
        </p:txBody>
      </p:sp>
      <p:sp>
        <p:nvSpPr>
          <p:cNvPr id="211" name="Google Shape;211;p33"/>
          <p:cNvSpPr/>
          <p:nvPr/>
        </p:nvSpPr>
        <p:spPr>
          <a:xfrm>
            <a:off x="4798863" y="3685080"/>
            <a:ext cx="1177200" cy="476100"/>
          </a:xfrm>
          <a:prstGeom prst="rect">
            <a:avLst/>
          </a:prstGeom>
          <a:solidFill>
            <a:srgbClr val="DFE0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 D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12" name="Google Shape;212;p33"/>
          <p:cNvSpPr/>
          <p:nvPr/>
        </p:nvSpPr>
        <p:spPr>
          <a:xfrm>
            <a:off x="5062126" y="2106782"/>
            <a:ext cx="1177200" cy="476100"/>
          </a:xfrm>
          <a:prstGeom prst="rect">
            <a:avLst/>
          </a:prstGeom>
          <a:solidFill>
            <a:srgbClr val="C6CDF7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 B</a:t>
            </a:r>
            <a:endParaRPr sz="500"/>
          </a:p>
        </p:txBody>
      </p:sp>
      <p:cxnSp>
        <p:nvCxnSpPr>
          <p:cNvPr id="213" name="Google Shape;213;p33"/>
          <p:cNvCxnSpPr/>
          <p:nvPr/>
        </p:nvCxnSpPr>
        <p:spPr>
          <a:xfrm flipH="1" rot="10800000">
            <a:off x="1646534" y="1899362"/>
            <a:ext cx="1705500" cy="1090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4" name="Google Shape;214;p33"/>
          <p:cNvCxnSpPr/>
          <p:nvPr/>
        </p:nvCxnSpPr>
        <p:spPr>
          <a:xfrm>
            <a:off x="1636925" y="2987661"/>
            <a:ext cx="1454700" cy="133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5" name="Google Shape;215;p33"/>
          <p:cNvCxnSpPr/>
          <p:nvPr/>
        </p:nvCxnSpPr>
        <p:spPr>
          <a:xfrm flipH="1" rot="10800000">
            <a:off x="1660737" y="2331262"/>
            <a:ext cx="3419100" cy="656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6" name="Google Shape;216;p33"/>
          <p:cNvCxnSpPr/>
          <p:nvPr/>
        </p:nvCxnSpPr>
        <p:spPr>
          <a:xfrm>
            <a:off x="1660737" y="2987661"/>
            <a:ext cx="1677600" cy="1377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7" name="Google Shape;217;p33"/>
          <p:cNvCxnSpPr/>
          <p:nvPr/>
        </p:nvCxnSpPr>
        <p:spPr>
          <a:xfrm>
            <a:off x="1660737" y="2987661"/>
            <a:ext cx="3139500" cy="9027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8" name="Google Shape;218;p33"/>
          <p:cNvSpPr txBox="1"/>
          <p:nvPr>
            <p:ph type="title"/>
          </p:nvPr>
        </p:nvSpPr>
        <p:spPr>
          <a:xfrm>
            <a:off x="452450" y="404825"/>
            <a:ext cx="8458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Hvilket Problem skal Interfaces løse?</a:t>
            </a:r>
            <a:endParaRPr sz="3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9" name="Google Shape;219;p33"/>
          <p:cNvSpPr/>
          <p:nvPr/>
        </p:nvSpPr>
        <p:spPr>
          <a:xfrm>
            <a:off x="7733605" y="1964038"/>
            <a:ext cx="1177200" cy="476100"/>
          </a:xfrm>
          <a:prstGeom prst="rect">
            <a:avLst/>
          </a:prstGeom>
          <a:solidFill>
            <a:srgbClr val="E7A0C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 </a:t>
            </a:r>
            <a:endParaRPr sz="500"/>
          </a:p>
        </p:txBody>
      </p:sp>
      <p:sp>
        <p:nvSpPr>
          <p:cNvPr id="220" name="Google Shape;220;p33"/>
          <p:cNvSpPr/>
          <p:nvPr/>
        </p:nvSpPr>
        <p:spPr>
          <a:xfrm>
            <a:off x="7733605" y="2904289"/>
            <a:ext cx="1177200" cy="476100"/>
          </a:xfrm>
          <a:prstGeom prst="rect">
            <a:avLst/>
          </a:prstGeom>
          <a:solidFill>
            <a:srgbClr val="85D4E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7733605" y="3811554"/>
            <a:ext cx="1177200" cy="476100"/>
          </a:xfrm>
          <a:prstGeom prst="rect">
            <a:avLst/>
          </a:prstGeom>
          <a:solidFill>
            <a:srgbClr val="FBAB0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</a:t>
            </a:r>
            <a:endParaRPr sz="500"/>
          </a:p>
        </p:txBody>
      </p:sp>
      <p:sp>
        <p:nvSpPr>
          <p:cNvPr id="222" name="Google Shape;222;p33"/>
          <p:cNvSpPr/>
          <p:nvPr/>
        </p:nvSpPr>
        <p:spPr>
          <a:xfrm>
            <a:off x="7733605" y="3353024"/>
            <a:ext cx="1177200" cy="476100"/>
          </a:xfrm>
          <a:prstGeom prst="rect">
            <a:avLst/>
          </a:prstGeom>
          <a:solidFill>
            <a:srgbClr val="E2D2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23" name="Google Shape;223;p33"/>
          <p:cNvSpPr/>
          <p:nvPr/>
        </p:nvSpPr>
        <p:spPr>
          <a:xfrm>
            <a:off x="7733605" y="2441659"/>
            <a:ext cx="1177200" cy="476100"/>
          </a:xfrm>
          <a:prstGeom prst="rect">
            <a:avLst/>
          </a:prstGeom>
          <a:solidFill>
            <a:srgbClr val="C6CDF7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</a:t>
            </a:r>
            <a:endParaRPr sz="500"/>
          </a:p>
        </p:txBody>
      </p:sp>
      <p:sp>
        <p:nvSpPr>
          <p:cNvPr id="224" name="Google Shape;224;p33"/>
          <p:cNvSpPr txBox="1"/>
          <p:nvPr/>
        </p:nvSpPr>
        <p:spPr>
          <a:xfrm>
            <a:off x="6175752" y="3055900"/>
            <a:ext cx="13782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</a:pPr>
            <a:r>
              <a:rPr b="1"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Adfærd til fælles</a:t>
            </a:r>
            <a:endParaRPr b="1"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5" name="Google Shape;225;p33"/>
          <p:cNvSpPr/>
          <p:nvPr/>
        </p:nvSpPr>
        <p:spPr>
          <a:xfrm rot="5400000">
            <a:off x="6486393" y="3089971"/>
            <a:ext cx="2314506" cy="104892"/>
          </a:xfrm>
          <a:custGeom>
            <a:rect b="b" l="l" r="r" t="t"/>
            <a:pathLst>
              <a:path extrusionOk="0" h="12476" w="21585">
                <a:moveTo>
                  <a:pt x="7513" y="47"/>
                </a:moveTo>
                <a:cubicBezTo>
                  <a:pt x="6579" y="328"/>
                  <a:pt x="5386" y="1899"/>
                  <a:pt x="3866" y="5574"/>
                </a:cubicBezTo>
                <a:cubicBezTo>
                  <a:pt x="1686" y="10844"/>
                  <a:pt x="655" y="10503"/>
                  <a:pt x="298" y="7186"/>
                </a:cubicBezTo>
                <a:cubicBezTo>
                  <a:pt x="250" y="6739"/>
                  <a:pt x="247" y="5814"/>
                  <a:pt x="295" y="5380"/>
                </a:cubicBezTo>
                <a:cubicBezTo>
                  <a:pt x="340" y="4967"/>
                  <a:pt x="386" y="4322"/>
                  <a:pt x="386" y="3359"/>
                </a:cubicBezTo>
                <a:cubicBezTo>
                  <a:pt x="386" y="2120"/>
                  <a:pt x="309" y="1166"/>
                  <a:pt x="209" y="1166"/>
                </a:cubicBezTo>
                <a:cubicBezTo>
                  <a:pt x="29" y="1166"/>
                  <a:pt x="-8" y="3210"/>
                  <a:pt x="1" y="4283"/>
                </a:cubicBezTo>
                <a:cubicBezTo>
                  <a:pt x="27" y="7284"/>
                  <a:pt x="183" y="12476"/>
                  <a:pt x="2183" y="12476"/>
                </a:cubicBezTo>
                <a:cubicBezTo>
                  <a:pt x="4183" y="12476"/>
                  <a:pt x="6908" y="3595"/>
                  <a:pt x="8628" y="3595"/>
                </a:cubicBezTo>
                <a:cubicBezTo>
                  <a:pt x="10348" y="3595"/>
                  <a:pt x="10793" y="12476"/>
                  <a:pt x="10793" y="12476"/>
                </a:cubicBezTo>
                <a:cubicBezTo>
                  <a:pt x="10793" y="12476"/>
                  <a:pt x="11238" y="3595"/>
                  <a:pt x="12958" y="3595"/>
                </a:cubicBezTo>
                <a:cubicBezTo>
                  <a:pt x="14678" y="3595"/>
                  <a:pt x="17403" y="12476"/>
                  <a:pt x="19403" y="12476"/>
                </a:cubicBezTo>
                <a:cubicBezTo>
                  <a:pt x="21403" y="12476"/>
                  <a:pt x="21558" y="7283"/>
                  <a:pt x="21583" y="4283"/>
                </a:cubicBezTo>
                <a:cubicBezTo>
                  <a:pt x="21592" y="3203"/>
                  <a:pt x="21555" y="1166"/>
                  <a:pt x="21376" y="1166"/>
                </a:cubicBezTo>
                <a:cubicBezTo>
                  <a:pt x="21276" y="1166"/>
                  <a:pt x="21201" y="2120"/>
                  <a:pt x="21201" y="3359"/>
                </a:cubicBezTo>
                <a:cubicBezTo>
                  <a:pt x="21201" y="4315"/>
                  <a:pt x="21246" y="4967"/>
                  <a:pt x="21292" y="5380"/>
                </a:cubicBezTo>
                <a:cubicBezTo>
                  <a:pt x="21340" y="5820"/>
                  <a:pt x="21336" y="6746"/>
                  <a:pt x="21288" y="7186"/>
                </a:cubicBezTo>
                <a:cubicBezTo>
                  <a:pt x="20931" y="10503"/>
                  <a:pt x="19901" y="10844"/>
                  <a:pt x="17720" y="5574"/>
                </a:cubicBezTo>
                <a:cubicBezTo>
                  <a:pt x="11641" y="-9124"/>
                  <a:pt x="10793" y="9917"/>
                  <a:pt x="10793" y="9917"/>
                </a:cubicBezTo>
                <a:cubicBezTo>
                  <a:pt x="10793" y="9917"/>
                  <a:pt x="10317" y="-794"/>
                  <a:pt x="7513" y="4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/>
          <p:nvPr/>
        </p:nvSpPr>
        <p:spPr>
          <a:xfrm>
            <a:off x="289571" y="3060928"/>
            <a:ext cx="1177200" cy="476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Interface</a:t>
            </a:r>
            <a:endParaRPr sz="500"/>
          </a:p>
        </p:txBody>
      </p:sp>
      <p:sp>
        <p:nvSpPr>
          <p:cNvPr id="231" name="Google Shape;231;p34"/>
          <p:cNvSpPr/>
          <p:nvPr/>
        </p:nvSpPr>
        <p:spPr>
          <a:xfrm>
            <a:off x="3136559" y="1985298"/>
            <a:ext cx="1177200" cy="476100"/>
          </a:xfrm>
          <a:prstGeom prst="rect">
            <a:avLst/>
          </a:prstGeom>
          <a:solidFill>
            <a:srgbClr val="FF757D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Facebook User</a:t>
            </a:r>
            <a:endParaRPr sz="500"/>
          </a:p>
        </p:txBody>
      </p:sp>
      <p:sp>
        <p:nvSpPr>
          <p:cNvPr id="232" name="Google Shape;232;p34"/>
          <p:cNvSpPr/>
          <p:nvPr/>
        </p:nvSpPr>
        <p:spPr>
          <a:xfrm>
            <a:off x="2868268" y="3252708"/>
            <a:ext cx="1177200" cy="476100"/>
          </a:xfrm>
          <a:prstGeom prst="rect">
            <a:avLst/>
          </a:prstGeom>
          <a:solidFill>
            <a:srgbClr val="01A08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Twitter User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33" name="Google Shape;233;p34"/>
          <p:cNvSpPr/>
          <p:nvPr/>
        </p:nvSpPr>
        <p:spPr>
          <a:xfrm>
            <a:off x="4851515" y="2471694"/>
            <a:ext cx="1177200" cy="476100"/>
          </a:xfrm>
          <a:prstGeom prst="rect">
            <a:avLst/>
          </a:prstGeom>
          <a:solidFill>
            <a:srgbClr val="ABDDDE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User</a:t>
            </a:r>
            <a:endParaRPr sz="500"/>
          </a:p>
        </p:txBody>
      </p:sp>
      <p:cxnSp>
        <p:nvCxnSpPr>
          <p:cNvPr id="234" name="Google Shape;234;p34"/>
          <p:cNvCxnSpPr/>
          <p:nvPr/>
        </p:nvCxnSpPr>
        <p:spPr>
          <a:xfrm flipH="1" rot="10800000">
            <a:off x="1435924" y="2264274"/>
            <a:ext cx="1705500" cy="1090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5" name="Google Shape;235;p34"/>
          <p:cNvCxnSpPr/>
          <p:nvPr/>
        </p:nvCxnSpPr>
        <p:spPr>
          <a:xfrm>
            <a:off x="1426314" y="3352573"/>
            <a:ext cx="1454700" cy="133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6" name="Google Shape;236;p34"/>
          <p:cNvCxnSpPr/>
          <p:nvPr/>
        </p:nvCxnSpPr>
        <p:spPr>
          <a:xfrm flipH="1" rot="10800000">
            <a:off x="1450127" y="2696174"/>
            <a:ext cx="3419100" cy="6564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37" name="Google Shape;237;p34"/>
          <p:cNvSpPr txBox="1"/>
          <p:nvPr>
            <p:ph type="title"/>
          </p:nvPr>
        </p:nvSpPr>
        <p:spPr>
          <a:xfrm>
            <a:off x="155200" y="404825"/>
            <a:ext cx="89889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</a:pPr>
            <a:r>
              <a:rPr b="1" lang="en" sz="3200">
                <a:latin typeface="Work Sans"/>
                <a:ea typeface="Work Sans"/>
                <a:cs typeface="Work Sans"/>
                <a:sym typeface="Work Sans"/>
              </a:rPr>
              <a:t>Samme funktionalitet — forskellig implementation</a:t>
            </a:r>
            <a:endParaRPr sz="3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7751156" y="2053163"/>
            <a:ext cx="1177200" cy="476100"/>
          </a:xfrm>
          <a:prstGeom prst="rect">
            <a:avLst/>
          </a:prstGeom>
          <a:solidFill>
            <a:srgbClr val="FF757D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Facebook login</a:t>
            </a:r>
            <a:endParaRPr sz="500"/>
          </a:p>
        </p:txBody>
      </p:sp>
      <p:sp>
        <p:nvSpPr>
          <p:cNvPr id="239" name="Google Shape;239;p34"/>
          <p:cNvSpPr/>
          <p:nvPr/>
        </p:nvSpPr>
        <p:spPr>
          <a:xfrm>
            <a:off x="7751156" y="2993415"/>
            <a:ext cx="1177200" cy="476100"/>
          </a:xfrm>
          <a:prstGeom prst="rect">
            <a:avLst/>
          </a:prstGeom>
          <a:solidFill>
            <a:srgbClr val="01A08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Twitter login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7751156" y="2530785"/>
            <a:ext cx="1177200" cy="476100"/>
          </a:xfrm>
          <a:prstGeom prst="rect">
            <a:avLst/>
          </a:prstGeom>
          <a:solidFill>
            <a:srgbClr val="ABDDDE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login</a:t>
            </a:r>
            <a:endParaRPr sz="500"/>
          </a:p>
        </p:txBody>
      </p:sp>
      <p:sp>
        <p:nvSpPr>
          <p:cNvPr id="241" name="Google Shape;241;p34"/>
          <p:cNvSpPr txBox="1"/>
          <p:nvPr/>
        </p:nvSpPr>
        <p:spPr>
          <a:xfrm>
            <a:off x="6135901" y="2674975"/>
            <a:ext cx="14547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</a:pPr>
            <a:r>
              <a:rPr b="1"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Adfærd til fælles</a:t>
            </a:r>
            <a:endParaRPr b="1"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2" name="Google Shape;242;p34"/>
          <p:cNvSpPr/>
          <p:nvPr/>
        </p:nvSpPr>
        <p:spPr>
          <a:xfrm rot="5400000">
            <a:off x="7013497" y="2713709"/>
            <a:ext cx="1339565" cy="60727"/>
          </a:xfrm>
          <a:custGeom>
            <a:rect b="b" l="l" r="r" t="t"/>
            <a:pathLst>
              <a:path extrusionOk="0" h="12476" w="21585">
                <a:moveTo>
                  <a:pt x="7513" y="47"/>
                </a:moveTo>
                <a:cubicBezTo>
                  <a:pt x="6579" y="328"/>
                  <a:pt x="5386" y="1899"/>
                  <a:pt x="3866" y="5574"/>
                </a:cubicBezTo>
                <a:cubicBezTo>
                  <a:pt x="1686" y="10844"/>
                  <a:pt x="655" y="10503"/>
                  <a:pt x="298" y="7186"/>
                </a:cubicBezTo>
                <a:cubicBezTo>
                  <a:pt x="250" y="6739"/>
                  <a:pt x="247" y="5814"/>
                  <a:pt x="295" y="5380"/>
                </a:cubicBezTo>
                <a:cubicBezTo>
                  <a:pt x="340" y="4967"/>
                  <a:pt x="386" y="4322"/>
                  <a:pt x="386" y="3359"/>
                </a:cubicBezTo>
                <a:cubicBezTo>
                  <a:pt x="386" y="2120"/>
                  <a:pt x="309" y="1166"/>
                  <a:pt x="209" y="1166"/>
                </a:cubicBezTo>
                <a:cubicBezTo>
                  <a:pt x="29" y="1166"/>
                  <a:pt x="-8" y="3210"/>
                  <a:pt x="1" y="4283"/>
                </a:cubicBezTo>
                <a:cubicBezTo>
                  <a:pt x="27" y="7284"/>
                  <a:pt x="183" y="12476"/>
                  <a:pt x="2183" y="12476"/>
                </a:cubicBezTo>
                <a:cubicBezTo>
                  <a:pt x="4183" y="12476"/>
                  <a:pt x="6908" y="3595"/>
                  <a:pt x="8628" y="3595"/>
                </a:cubicBezTo>
                <a:cubicBezTo>
                  <a:pt x="10348" y="3595"/>
                  <a:pt x="10793" y="12476"/>
                  <a:pt x="10793" y="12476"/>
                </a:cubicBezTo>
                <a:cubicBezTo>
                  <a:pt x="10793" y="12476"/>
                  <a:pt x="11238" y="3595"/>
                  <a:pt x="12958" y="3595"/>
                </a:cubicBezTo>
                <a:cubicBezTo>
                  <a:pt x="14678" y="3595"/>
                  <a:pt x="17403" y="12476"/>
                  <a:pt x="19403" y="12476"/>
                </a:cubicBezTo>
                <a:cubicBezTo>
                  <a:pt x="21403" y="12476"/>
                  <a:pt x="21558" y="7283"/>
                  <a:pt x="21583" y="4283"/>
                </a:cubicBezTo>
                <a:cubicBezTo>
                  <a:pt x="21592" y="3203"/>
                  <a:pt x="21555" y="1166"/>
                  <a:pt x="21376" y="1166"/>
                </a:cubicBezTo>
                <a:cubicBezTo>
                  <a:pt x="21276" y="1166"/>
                  <a:pt x="21201" y="2120"/>
                  <a:pt x="21201" y="3359"/>
                </a:cubicBezTo>
                <a:cubicBezTo>
                  <a:pt x="21201" y="4315"/>
                  <a:pt x="21246" y="4967"/>
                  <a:pt x="21292" y="5380"/>
                </a:cubicBezTo>
                <a:cubicBezTo>
                  <a:pt x="21340" y="5820"/>
                  <a:pt x="21336" y="6746"/>
                  <a:pt x="21288" y="7186"/>
                </a:cubicBezTo>
                <a:cubicBezTo>
                  <a:pt x="20931" y="10503"/>
                  <a:pt x="19901" y="10844"/>
                  <a:pt x="17720" y="5574"/>
                </a:cubicBezTo>
                <a:cubicBezTo>
                  <a:pt x="11641" y="-9124"/>
                  <a:pt x="10793" y="9917"/>
                  <a:pt x="10793" y="9917"/>
                </a:cubicBezTo>
                <a:cubicBezTo>
                  <a:pt x="10793" y="9917"/>
                  <a:pt x="10317" y="-794"/>
                  <a:pt x="7513" y="4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43" name="Google Shape;24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6968" y="4012644"/>
            <a:ext cx="1883267" cy="899154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Hvorfor Interfaces</a:t>
            </a:r>
            <a:endParaRPr b="1" sz="3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35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i="0" lang="en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Interfaces 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har tre formål</a:t>
            </a:r>
            <a:r>
              <a:rPr i="0" lang="en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03200" lvl="1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○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1: Give det højeste niveau af </a:t>
            </a:r>
            <a:r>
              <a:rPr lang="en" sz="18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abstraktion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03200" lvl="1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i="0" lang="en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2: 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Give</a:t>
            </a:r>
            <a:r>
              <a:rPr i="0" lang="en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8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polymorphism</a:t>
            </a:r>
            <a:endParaRPr sz="1800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03200" lvl="1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○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3: Sikre at bestemte metoder er tilstede / implementeret i en klasse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03200" lvl="2" marL="685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■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Opfører sig som en kontrakt som en klasse </a:t>
            </a:r>
            <a:r>
              <a:rPr lang="en" sz="18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skal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leve op til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657734" y="4758845"/>
            <a:ext cx="7575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Reges, Stepp - Chapter 9 P. 653</a:t>
            </a:r>
            <a:endParaRPr b="0"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5" name="Google Shape;255;p36"/>
          <p:cNvSpPr txBox="1"/>
          <p:nvPr>
            <p:ph idx="2" type="body"/>
          </p:nvPr>
        </p:nvSpPr>
        <p:spPr>
          <a:xfrm>
            <a:off x="657746" y="708148"/>
            <a:ext cx="7828500" cy="14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en"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“A non programming analogy for an interface is a professional certification. It’s possible for a person to become certified as a teacher, nurse, accountant, or doctor. To do this, the person must demonstrate certain abilities required of members of those professions”</a:t>
            </a:r>
            <a:endParaRPr sz="18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413" y="2146950"/>
            <a:ext cx="2142926" cy="214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/>
          <p:nvPr/>
        </p:nvSpPr>
        <p:spPr>
          <a:xfrm>
            <a:off x="4244450" y="3517925"/>
            <a:ext cx="653100" cy="6207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563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"/>
          <p:cNvSpPr/>
          <p:nvPr/>
        </p:nvSpPr>
        <p:spPr>
          <a:xfrm>
            <a:off x="2634075" y="3550250"/>
            <a:ext cx="717900" cy="620700"/>
          </a:xfrm>
          <a:prstGeom prst="triangle">
            <a:avLst>
              <a:gd fmla="val 50000" name="adj"/>
            </a:avLst>
          </a:prstGeom>
          <a:solidFill>
            <a:srgbClr val="FF00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7"/>
          <p:cNvSpPr/>
          <p:nvPr/>
        </p:nvSpPr>
        <p:spPr>
          <a:xfrm>
            <a:off x="3486400" y="3550250"/>
            <a:ext cx="620700" cy="620700"/>
          </a:xfrm>
          <a:prstGeom prst="rect">
            <a:avLst/>
          </a:prstGeom>
          <a:solidFill>
            <a:srgbClr val="F7B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7"/>
          <p:cNvSpPr/>
          <p:nvPr/>
        </p:nvSpPr>
        <p:spPr>
          <a:xfrm>
            <a:off x="5008925" y="3550250"/>
            <a:ext cx="620700" cy="620700"/>
          </a:xfrm>
          <a:prstGeom prst="ellipse">
            <a:avLst/>
          </a:prstGeom>
          <a:solidFill>
            <a:srgbClr val="008F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7"/>
          <p:cNvSpPr/>
          <p:nvPr/>
        </p:nvSpPr>
        <p:spPr>
          <a:xfrm>
            <a:off x="5746175" y="3517925"/>
            <a:ext cx="717900" cy="620700"/>
          </a:xfrm>
          <a:prstGeom prst="triangle">
            <a:avLst>
              <a:gd fmla="val 50000" name="adj"/>
            </a:avLst>
          </a:prstGeom>
          <a:solidFill>
            <a:srgbClr val="1C3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/>
          <p:nvPr/>
        </p:nvSpPr>
        <p:spPr>
          <a:xfrm>
            <a:off x="6531450" y="3517925"/>
            <a:ext cx="653100" cy="6207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/>
          <p:nvPr/>
        </p:nvSpPr>
        <p:spPr>
          <a:xfrm>
            <a:off x="1177800" y="3550250"/>
            <a:ext cx="620700" cy="6207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/>
          <p:nvPr/>
        </p:nvSpPr>
        <p:spPr>
          <a:xfrm>
            <a:off x="7330700" y="3550250"/>
            <a:ext cx="620700" cy="620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7"/>
          <p:cNvSpPr/>
          <p:nvPr/>
        </p:nvSpPr>
        <p:spPr>
          <a:xfrm>
            <a:off x="8118600" y="3550250"/>
            <a:ext cx="620700" cy="620700"/>
          </a:xfrm>
          <a:prstGeom prst="rect">
            <a:avLst/>
          </a:prstGeom>
          <a:solidFill>
            <a:srgbClr val="FD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7"/>
          <p:cNvSpPr txBox="1"/>
          <p:nvPr>
            <p:ph type="title"/>
          </p:nvPr>
        </p:nvSpPr>
        <p:spPr>
          <a:xfrm>
            <a:off x="452436" y="1700213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</a:pPr>
            <a:r>
              <a:rPr lang="en" sz="2500">
                <a:latin typeface="Work Sans"/>
                <a:ea typeface="Work Sans"/>
                <a:cs typeface="Work Sans"/>
                <a:sym typeface="Work Sans"/>
              </a:rPr>
              <a:t>Et Interface sikrer </a:t>
            </a:r>
            <a:r>
              <a:rPr b="1" i="1" lang="en" sz="2500">
                <a:latin typeface="Work Sans"/>
                <a:ea typeface="Work Sans"/>
                <a:cs typeface="Work Sans"/>
                <a:sym typeface="Work Sans"/>
              </a:rPr>
              <a:t>at</a:t>
            </a:r>
            <a:r>
              <a:rPr lang="en" sz="2500">
                <a:latin typeface="Work Sans"/>
                <a:ea typeface="Work Sans"/>
                <a:cs typeface="Work Sans"/>
                <a:sym typeface="Work Sans"/>
              </a:rPr>
              <a:t> adfærd implementeres, men ikke </a:t>
            </a:r>
            <a:r>
              <a:rPr b="1" i="1" lang="en" sz="2500">
                <a:latin typeface="Work Sans"/>
                <a:ea typeface="Work Sans"/>
                <a:cs typeface="Work Sans"/>
                <a:sym typeface="Work Sans"/>
              </a:rPr>
              <a:t>hvordan</a:t>
            </a:r>
            <a:r>
              <a:rPr lang="en" sz="2500">
                <a:latin typeface="Work Sans"/>
                <a:ea typeface="Work Sans"/>
                <a:cs typeface="Work Sans"/>
                <a:sym typeface="Work Sans"/>
              </a:rPr>
              <a:t> den implementeres</a:t>
            </a:r>
            <a:endParaRPr sz="2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</a:pPr>
            <a:r>
              <a:t/>
            </a:r>
            <a:endParaRPr sz="2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</a:pPr>
            <a:r>
              <a:t/>
            </a:r>
            <a:endParaRPr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1" name="Google Shape;271;p37"/>
          <p:cNvSpPr/>
          <p:nvPr/>
        </p:nvSpPr>
        <p:spPr>
          <a:xfrm>
            <a:off x="379575" y="3550250"/>
            <a:ext cx="620700" cy="620700"/>
          </a:xfrm>
          <a:prstGeom prst="ellipse">
            <a:avLst/>
          </a:prstGeom>
          <a:solidFill>
            <a:srgbClr val="CDC0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7"/>
          <p:cNvSpPr/>
          <p:nvPr/>
        </p:nvSpPr>
        <p:spPr>
          <a:xfrm>
            <a:off x="1917825" y="3517925"/>
            <a:ext cx="653100" cy="6207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ABDD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i="0" lang="en" sz="35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Interface Opsummeret:</a:t>
            </a:r>
            <a:endParaRPr sz="3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8" name="Google Shape;278;p38"/>
          <p:cNvSpPr txBox="1"/>
          <p:nvPr>
            <p:ph idx="2" type="body"/>
          </p:nvPr>
        </p:nvSpPr>
        <p:spPr>
          <a:xfrm>
            <a:off x="452438" y="1593189"/>
            <a:ext cx="8239200" cy="1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"/>
              <a:buChar char="●"/>
            </a:pPr>
            <a:r>
              <a:rPr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Et Interface indeholder kun</a:t>
            </a:r>
            <a:r>
              <a:rPr i="0" lang="en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i="0" lang="en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method signatures</a:t>
            </a:r>
            <a:r>
              <a:rPr i="0" lang="en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*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203200" lvl="1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"/>
              <a:buChar char="○"/>
            </a:pPr>
            <a:r>
              <a:rPr lang="en" sz="1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Det er også kaldet</a:t>
            </a:r>
            <a:r>
              <a:rPr i="0" lang="en" sz="1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abstrakte metoder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203200" lvl="0" marL="228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Et</a:t>
            </a:r>
            <a:r>
              <a:rPr i="0" lang="en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interface kan også bruges </a:t>
            </a:r>
            <a:r>
              <a:rPr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som en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reference data type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03200" lvl="0" marL="228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En klasse kan implementere adskillige Interfaces 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9" name="Google Shape;279;p38"/>
          <p:cNvSpPr txBox="1"/>
          <p:nvPr/>
        </p:nvSpPr>
        <p:spPr>
          <a:xfrm>
            <a:off x="452450" y="4469550"/>
            <a:ext cx="5717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17780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 Undtagelse til reglen</a:t>
            </a: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: default og statiske metoder (siden Java 8)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311700" y="292625"/>
            <a:ext cx="89487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Eksamensemner programmering 2024</a:t>
            </a:r>
            <a:endParaRPr b="1" sz="3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0" name="Google Shape;90;p21"/>
          <p:cNvSpPr txBox="1"/>
          <p:nvPr/>
        </p:nvSpPr>
        <p:spPr>
          <a:xfrm>
            <a:off x="311700" y="1152300"/>
            <a:ext cx="7326300" cy="3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Alle disse emner skal ses som overskrifter da der kan være flere ting der hører ind under emnet:</a:t>
            </a:r>
            <a:endParaRPr i="1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Hovedemner: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Metoder/metodekald. parameteroverførsel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Loops. for / for each / while / do while  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if / else / switch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working with files / Scanner/printStream objekt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Arrays / multidimensional Arrays, traversing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ArrayList / vs Arrays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Klasser/objekter.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Arv. super klasse/subklasse 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00FF00"/>
                </a:highlight>
                <a:latin typeface="Work Sans"/>
                <a:ea typeface="Work Sans"/>
                <a:cs typeface="Work Sans"/>
                <a:sym typeface="Work Sans"/>
              </a:rPr>
              <a:t>Interface / polymorphism</a:t>
            </a:r>
            <a:endParaRPr>
              <a:solidFill>
                <a:schemeClr val="dk1"/>
              </a:solidFill>
              <a:highlight>
                <a:srgbClr val="00FF00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Collection sort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EKSAMENSRELEVANT</a:t>
            </a:r>
            <a:endParaRPr b="1" sz="3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5" name="Google Shape;285;p39"/>
          <p:cNvSpPr txBox="1"/>
          <p:nvPr>
            <p:ph idx="1" type="body"/>
          </p:nvPr>
        </p:nvSpPr>
        <p:spPr>
          <a:xfrm>
            <a:off x="311700" y="1533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2159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Implementere interfaces: Comparable og Comparator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159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Herunder implementere metoder fra interfaces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159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Oprette egne interfaces med metodeerklæringer</a:t>
            </a:r>
            <a:b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(uden implementering) samt implementere disse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159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Kunne svare fornuftigt på basale spørgsmål vedr. ovenstående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That's it! 💖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0" name="Google Shape;290;p40"/>
          <p:cNvGraphicFramePr/>
          <p:nvPr/>
        </p:nvGraphicFramePr>
        <p:xfrm>
          <a:off x="952500" y="9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{07F3A65A-1A11-4213-A028-263849A1756A}</a:tableStyleId>
              </a:tblPr>
              <a:tblGrid>
                <a:gridCol w="2413000"/>
                <a:gridCol w="2413000"/>
                <a:gridCol w="2413000"/>
              </a:tblGrid>
              <a:tr h="42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Abstrakt Klasse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Interface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Definition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Kan ikke instantieres. Indeholder både abstrakte og konkrete metoder (med implementation)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Specificerer et sæt af abstrakte metoder som klassen SKAL implementere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Implementations Metode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Kan implementere både konkrete og abstrakte metoder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Metoder er abstrakte som deefault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Inheritance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En klasse kan kun arve fra EN abstrakt klasse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En klasse kan arve fra MANGE interfaces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Access Modifiers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Kan have alle slags (public, private, protected)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Metoder er implicit public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Variabler</a:t>
                      </a:r>
                      <a:endParaRPr b="1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Kan have både final, non-final, static og non-static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Variabler er implicit public, static og final (konstanter)</a:t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E7A0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84575"/>
            <a:ext cx="2638499" cy="35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Hvad er Design Patterns?</a:t>
            </a:r>
            <a:endParaRPr b="1" sz="35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ctr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GRASP </a:t>
            </a: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G</a:t>
            </a:r>
            <a:r>
              <a:rPr lang="en" sz="1800">
                <a:latin typeface="Work Sans Light"/>
                <a:ea typeface="Work Sans Light"/>
                <a:cs typeface="Work Sans Light"/>
                <a:sym typeface="Work Sans Light"/>
              </a:rPr>
              <a:t>eneral </a:t>
            </a: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R</a:t>
            </a:r>
            <a:r>
              <a:rPr lang="en" sz="1800">
                <a:latin typeface="Work Sans Light"/>
                <a:ea typeface="Work Sans Light"/>
                <a:cs typeface="Work Sans Light"/>
                <a:sym typeface="Work Sans Light"/>
              </a:rPr>
              <a:t>esponsibility </a:t>
            </a: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A</a:t>
            </a:r>
            <a:r>
              <a:rPr lang="en" sz="1800">
                <a:latin typeface="Work Sans Light"/>
                <a:ea typeface="Work Sans Light"/>
                <a:cs typeface="Work Sans Light"/>
                <a:sym typeface="Work Sans Light"/>
              </a:rPr>
              <a:t>ssignment </a:t>
            </a: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S</a:t>
            </a:r>
            <a:r>
              <a:rPr lang="en" sz="1800">
                <a:latin typeface="Work Sans Light"/>
                <a:ea typeface="Work Sans Light"/>
                <a:cs typeface="Work Sans Light"/>
                <a:sym typeface="Work Sans Light"/>
              </a:rPr>
              <a:t>oftware </a:t>
            </a: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P</a:t>
            </a:r>
            <a:r>
              <a:rPr lang="en" sz="1800">
                <a:latin typeface="Work Sans Light"/>
                <a:ea typeface="Work Sans Light"/>
                <a:cs typeface="Work Sans Light"/>
                <a:sym typeface="Work Sans Light"/>
              </a:rPr>
              <a:t>atterns</a:t>
            </a:r>
            <a:endParaRPr b="1" sz="3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522050" y="1334250"/>
            <a:ext cx="6624000" cy="3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AutoNum type="arabicPeriod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Kun tillad klasser med mest viden om en anden klase at oprette instanser af den klasse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AutoNum type="arabicPeriod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Ansvar skal ligge hos den klasse der har den rette information til at eksekvere på det ansvar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AutoNum type="arabicPeriod"/>
            </a:pPr>
            <a:r>
              <a:rPr b="1"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Low coupling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- klasser er så lidt afhængige af hinanden som muligt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AutoNum type="arabicPeriod"/>
            </a:pPr>
            <a:r>
              <a:rPr b="1"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High cohesion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- samle ansvar og funktionalitet der hænger sammen i én klasse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AutoNum type="arabicPeriod"/>
            </a:pPr>
            <a:r>
              <a:rPr b="1" lang="en" sz="1800">
                <a:solidFill>
                  <a:schemeClr val="dk1"/>
                </a:solidFill>
                <a:highlight>
                  <a:srgbClr val="E0FB04"/>
                </a:highlight>
                <a:latin typeface="Work Sans"/>
                <a:ea typeface="Work Sans"/>
                <a:cs typeface="Work Sans"/>
                <a:sym typeface="Work Sans"/>
              </a:rPr>
              <a:t>Polymorphism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- brug arv og interface til at lave flere implementationer af adfærd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AutoNum type="arabicPeriod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Brug abstraktion til at gøre din kode fleksibel og decoupled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>
            <p:ph type="ctr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SOLID</a:t>
            </a:r>
            <a:endParaRPr b="1" sz="3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S</a:t>
            </a:r>
            <a:r>
              <a:rPr lang="en" sz="1400">
                <a:latin typeface="Work Sans Light"/>
                <a:ea typeface="Work Sans Light"/>
                <a:cs typeface="Work Sans Light"/>
                <a:sym typeface="Work Sans Light"/>
              </a:rPr>
              <a:t>ingle responsibility, </a:t>
            </a: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O</a:t>
            </a:r>
            <a:r>
              <a:rPr lang="en" sz="1400">
                <a:latin typeface="Work Sans Light"/>
                <a:ea typeface="Work Sans Light"/>
                <a:cs typeface="Work Sans Light"/>
                <a:sym typeface="Work Sans Light"/>
              </a:rPr>
              <a:t>pen–closed, </a:t>
            </a: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L</a:t>
            </a:r>
            <a:r>
              <a:rPr lang="en" sz="1400">
                <a:latin typeface="Work Sans Light"/>
                <a:ea typeface="Work Sans Light"/>
                <a:cs typeface="Work Sans Light"/>
                <a:sym typeface="Work Sans Light"/>
              </a:rPr>
              <a:t>iskov substitution, </a:t>
            </a: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lang="en" sz="1400">
                <a:latin typeface="Work Sans Light"/>
                <a:ea typeface="Work Sans Light"/>
                <a:cs typeface="Work Sans Light"/>
                <a:sym typeface="Work Sans Light"/>
              </a:rPr>
              <a:t>nterface segregation, </a:t>
            </a: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D</a:t>
            </a:r>
            <a:r>
              <a:rPr lang="en" sz="1400">
                <a:latin typeface="Work Sans Light"/>
                <a:ea typeface="Work Sans Light"/>
                <a:cs typeface="Work Sans Light"/>
                <a:sym typeface="Work Sans Light"/>
              </a:rPr>
              <a:t>ependency inversion  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8" name="Google Shape;308;p43"/>
          <p:cNvSpPr txBox="1"/>
          <p:nvPr/>
        </p:nvSpPr>
        <p:spPr>
          <a:xfrm>
            <a:off x="522050" y="1258050"/>
            <a:ext cx="6624000" cy="3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AutoNum type="arabicPeriod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Hver klasse skal kun have et ansvar.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AutoNum type="arabicPeriod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Software skal være åbent for udvidelse, men lukket for modifikation.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AutoNum type="arabicPeriod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Brug interfaces for at sikre at base-klasser forbliver uændrede, selvom sub-klasser har forskellige udformninger.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AutoNum type="arabicPeriod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Reducér afhængighed mellem klasser så meget som muligt.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AutoNum type="arabicPeriod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Gør brug af abstraktion, hvor det er muligt. Det reducerer dependencies mellem klasser og gør koden mere fleksibel og nemmere at teste.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idx="4294967295" type="title"/>
          </p:nvPr>
        </p:nvSpPr>
        <p:spPr>
          <a:xfrm>
            <a:off x="279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4 pillars of OOP</a:t>
            </a:r>
            <a:endParaRPr b="1" sz="35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6" name="Google Shape;96;p22"/>
          <p:cNvSpPr/>
          <p:nvPr/>
        </p:nvSpPr>
        <p:spPr>
          <a:xfrm>
            <a:off x="701875" y="2124775"/>
            <a:ext cx="1649100" cy="2748300"/>
          </a:xfrm>
          <a:prstGeom prst="can">
            <a:avLst>
              <a:gd fmla="val 25000" name="adj"/>
            </a:avLst>
          </a:prstGeom>
          <a:solidFill>
            <a:srgbClr val="FD6368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2"/>
          <p:cNvSpPr/>
          <p:nvPr/>
        </p:nvSpPr>
        <p:spPr>
          <a:xfrm>
            <a:off x="2709063" y="2124775"/>
            <a:ext cx="1649100" cy="2748300"/>
          </a:xfrm>
          <a:prstGeom prst="can">
            <a:avLst>
              <a:gd fmla="val 25000" name="adj"/>
            </a:avLst>
          </a:prstGeom>
          <a:solidFill>
            <a:srgbClr val="E7A0C4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2"/>
          <p:cNvSpPr/>
          <p:nvPr/>
        </p:nvSpPr>
        <p:spPr>
          <a:xfrm>
            <a:off x="4716275" y="2124775"/>
            <a:ext cx="1649100" cy="2748300"/>
          </a:xfrm>
          <a:prstGeom prst="can">
            <a:avLst>
              <a:gd fmla="val 25000" name="adj"/>
            </a:avLst>
          </a:prstGeom>
          <a:solidFill>
            <a:srgbClr val="C6CDF7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2"/>
          <p:cNvSpPr/>
          <p:nvPr/>
        </p:nvSpPr>
        <p:spPr>
          <a:xfrm>
            <a:off x="6723500" y="2124775"/>
            <a:ext cx="1649100" cy="2748300"/>
          </a:xfrm>
          <a:prstGeom prst="can">
            <a:avLst>
              <a:gd fmla="val 25000" name="adj"/>
            </a:avLst>
          </a:prstGeom>
          <a:solidFill>
            <a:srgbClr val="0563C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2"/>
          <p:cNvSpPr txBox="1"/>
          <p:nvPr/>
        </p:nvSpPr>
        <p:spPr>
          <a:xfrm>
            <a:off x="655225" y="1493850"/>
            <a:ext cx="1742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ENCAPSULATION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1" name="Google Shape;101;p22"/>
          <p:cNvSpPr txBox="1"/>
          <p:nvPr/>
        </p:nvSpPr>
        <p:spPr>
          <a:xfrm>
            <a:off x="2685750" y="1455050"/>
            <a:ext cx="1742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ABSTRACTION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22"/>
          <p:cNvSpPr txBox="1"/>
          <p:nvPr/>
        </p:nvSpPr>
        <p:spPr>
          <a:xfrm>
            <a:off x="4716275" y="1455050"/>
            <a:ext cx="1742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INHERITANCE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3" name="Google Shape;103;p22"/>
          <p:cNvSpPr txBox="1"/>
          <p:nvPr/>
        </p:nvSpPr>
        <p:spPr>
          <a:xfrm>
            <a:off x="6676850" y="1455050"/>
            <a:ext cx="1742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POLYMORPHISM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657734" y="4441095"/>
            <a:ext cx="7575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lang="en" sz="1200">
                <a:solidFill>
                  <a:srgbClr val="0000FF"/>
                </a:solidFill>
                <a:latin typeface="Work Sans"/>
                <a:ea typeface="Work Sans"/>
                <a:cs typeface="Work Sans"/>
                <a:sym typeface="Work Sans"/>
              </a:rPr>
              <a:t>https://www.merriam-webster.com/dictionary/polymorphism</a:t>
            </a:r>
            <a:endParaRPr b="0" sz="1200">
              <a:solidFill>
                <a:srgbClr val="0000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9" name="Google Shape;109;p23"/>
          <p:cNvSpPr txBox="1"/>
          <p:nvPr>
            <p:ph idx="2" type="body"/>
          </p:nvPr>
        </p:nvSpPr>
        <p:spPr>
          <a:xfrm>
            <a:off x="657721" y="1852447"/>
            <a:ext cx="7828500" cy="14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177800" lvl="0" marL="241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“[Polymorphism] the quality or state of existing in or assuming </a:t>
            </a:r>
            <a:r>
              <a:rPr lang="en" u="sng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different forms</a:t>
            </a:r>
            <a:r>
              <a:rPr lang="en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”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Polymorfi — Græsk for mange former</a:t>
            </a:r>
            <a:endParaRPr b="1" sz="35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5" name="Google Shape;1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300" y="3996572"/>
            <a:ext cx="1051875" cy="10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5425" y="3996574"/>
            <a:ext cx="1051876" cy="105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2950" y="3859577"/>
            <a:ext cx="1272425" cy="12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7125" y="3628550"/>
            <a:ext cx="1472826" cy="147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1975" y="3949660"/>
            <a:ext cx="1101075" cy="112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3576" y="3996578"/>
            <a:ext cx="1101074" cy="108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3577350" y="1745750"/>
            <a:ext cx="2464800" cy="572700"/>
          </a:xfrm>
          <a:prstGeom prst="rect">
            <a:avLst/>
          </a:prstGeom>
          <a:solidFill>
            <a:srgbClr val="DFE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" name="Google Shape;122;p24"/>
          <p:cNvCxnSpPr>
            <a:endCxn id="115" idx="0"/>
          </p:cNvCxnSpPr>
          <p:nvPr/>
        </p:nvCxnSpPr>
        <p:spPr>
          <a:xfrm flipH="1">
            <a:off x="1828237" y="2336372"/>
            <a:ext cx="1757700" cy="16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24"/>
          <p:cNvCxnSpPr>
            <a:endCxn id="120" idx="0"/>
          </p:cNvCxnSpPr>
          <p:nvPr/>
        </p:nvCxnSpPr>
        <p:spPr>
          <a:xfrm flipH="1">
            <a:off x="3094114" y="2327678"/>
            <a:ext cx="876900" cy="166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24"/>
          <p:cNvCxnSpPr>
            <a:endCxn id="118" idx="0"/>
          </p:cNvCxnSpPr>
          <p:nvPr/>
        </p:nvCxnSpPr>
        <p:spPr>
          <a:xfrm flipH="1">
            <a:off x="4133538" y="2344850"/>
            <a:ext cx="393900" cy="12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24"/>
          <p:cNvCxnSpPr/>
          <p:nvPr/>
        </p:nvCxnSpPr>
        <p:spPr>
          <a:xfrm>
            <a:off x="5177725" y="2319150"/>
            <a:ext cx="25800" cy="14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24"/>
          <p:cNvCxnSpPr>
            <a:endCxn id="116" idx="0"/>
          </p:cNvCxnSpPr>
          <p:nvPr/>
        </p:nvCxnSpPr>
        <p:spPr>
          <a:xfrm>
            <a:off x="5614063" y="2319274"/>
            <a:ext cx="507300" cy="16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24"/>
          <p:cNvCxnSpPr>
            <a:endCxn id="117" idx="0"/>
          </p:cNvCxnSpPr>
          <p:nvPr/>
        </p:nvCxnSpPr>
        <p:spPr>
          <a:xfrm>
            <a:off x="6194662" y="2336177"/>
            <a:ext cx="1114500" cy="15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24"/>
          <p:cNvSpPr txBox="1"/>
          <p:nvPr/>
        </p:nvSpPr>
        <p:spPr>
          <a:xfrm>
            <a:off x="3594450" y="1745750"/>
            <a:ext cx="24477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FrugtKlasse</a:t>
            </a:r>
            <a:endParaRPr b="1"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4 pillars of OOP</a:t>
            </a:r>
            <a:endParaRPr b="1" sz="3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t/>
            </a:r>
            <a:endParaRPr b="1" sz="3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220D"/>
              </a:buClr>
              <a:buSzPts val="1800"/>
              <a:buFont typeface="Work Sans"/>
              <a:buChar char="●"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Encapsulation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— Kontrollerer hvilke objekter der har adgang til data fra andre objekter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Font typeface="Work Sans"/>
              <a:buChar char="●"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Abstraction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— 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skaber en grundlæggende ramme for et helt program og gør det muligt at justere efter behov (med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Interface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og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Abstract class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Font typeface="Work Sans"/>
              <a:buChar char="●"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Inheritance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— tillader objekter at arve egenskaber fra andre objekter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Work Sans"/>
              <a:buChar char="●"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Polymorphism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— Definerer hvordan metoder og klasser kan opføre sig forskelligt, selvom de hedder det samme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idx="4294967295" type="title"/>
          </p:nvPr>
        </p:nvSpPr>
        <p:spPr>
          <a:xfrm>
            <a:off x="279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Abstraction</a:t>
            </a:r>
            <a:endParaRPr b="1" sz="3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311700" y="1351550"/>
            <a:ext cx="73785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… abstraction is the process of</a:t>
            </a:r>
            <a:r>
              <a:rPr i="1" lang="en" sz="1800">
                <a:solidFill>
                  <a:schemeClr val="dk1"/>
                </a:solidFill>
                <a:uFill>
                  <a:noFill/>
                </a:uFill>
                <a:latin typeface="Work Sans Light"/>
                <a:ea typeface="Work Sans Light"/>
                <a:cs typeface="Work Sans Light"/>
                <a:sym typeface="Work Sans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en" sz="1800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4"/>
              </a:rPr>
              <a:t>generalizing</a:t>
            </a:r>
            <a:r>
              <a:rPr i="1" lang="en" sz="1800">
                <a:solidFill>
                  <a:schemeClr val="dk1"/>
                </a:solidFill>
                <a:uFill>
                  <a:noFill/>
                </a:uFill>
                <a:latin typeface="Work Sans Light"/>
                <a:ea typeface="Work Sans Light"/>
                <a:cs typeface="Work Sans Light"/>
                <a:sym typeface="Work Sans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en" sz="1800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concrete</a:t>
            </a:r>
            <a:r>
              <a:rPr i="1" lang="en"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details, such as</a:t>
            </a:r>
            <a:r>
              <a:rPr i="1" lang="en" sz="1800">
                <a:solidFill>
                  <a:schemeClr val="dk1"/>
                </a:solidFill>
                <a:uFill>
                  <a:noFill/>
                </a:uFill>
                <a:latin typeface="Work Sans Light"/>
                <a:ea typeface="Work Sans Light"/>
                <a:cs typeface="Work Sans Light"/>
                <a:sym typeface="Work Sans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en" sz="1800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8"/>
              </a:rPr>
              <a:t>attributes</a:t>
            </a:r>
            <a:r>
              <a:rPr i="1" lang="en"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away from the study of</a:t>
            </a:r>
            <a:r>
              <a:rPr i="1" lang="en" sz="1800">
                <a:solidFill>
                  <a:schemeClr val="dk1"/>
                </a:solidFill>
                <a:uFill>
                  <a:noFill/>
                </a:uFill>
                <a:latin typeface="Work Sans Light"/>
                <a:ea typeface="Work Sans Light"/>
                <a:cs typeface="Work Sans Light"/>
                <a:sym typeface="Work Sans Ligh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en" sz="1800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10"/>
              </a:rPr>
              <a:t>objects</a:t>
            </a:r>
            <a:r>
              <a:rPr i="1" lang="en"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and</a:t>
            </a:r>
            <a:r>
              <a:rPr i="1" lang="en" sz="1800">
                <a:solidFill>
                  <a:schemeClr val="dk1"/>
                </a:solidFill>
                <a:uFill>
                  <a:noFill/>
                </a:uFill>
                <a:latin typeface="Work Sans Light"/>
                <a:ea typeface="Work Sans Light"/>
                <a:cs typeface="Work Sans Light"/>
                <a:sym typeface="Work Sans Light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en" sz="1800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12"/>
              </a:rPr>
              <a:t>systems</a:t>
            </a:r>
            <a:r>
              <a:rPr i="1" lang="en"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to focus attention on details of greater importance.</a:t>
            </a:r>
            <a:r>
              <a:rPr i="1" lang="en" sz="1800">
                <a:solidFill>
                  <a:schemeClr val="dk1"/>
                </a:solidFill>
                <a:uFill>
                  <a:noFill/>
                </a:uFill>
                <a:latin typeface="Work Sans Light"/>
                <a:ea typeface="Work Sans Light"/>
                <a:cs typeface="Work Sans Light"/>
                <a:sym typeface="Work Sans Light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en" sz="1800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14"/>
              </a:rPr>
              <a:t>Abstraction</a:t>
            </a:r>
            <a:r>
              <a:rPr i="1" lang="en"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is a fundamental concept in computer science and</a:t>
            </a:r>
            <a:r>
              <a:rPr i="1" lang="en" sz="1800">
                <a:solidFill>
                  <a:schemeClr val="dk1"/>
                </a:solidFill>
                <a:uFill>
                  <a:noFill/>
                </a:uFill>
                <a:latin typeface="Work Sans Light"/>
                <a:ea typeface="Work Sans Light"/>
                <a:cs typeface="Work Sans Light"/>
                <a:sym typeface="Work Sans Light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en" sz="1800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16"/>
              </a:rPr>
              <a:t>software engineering</a:t>
            </a:r>
            <a:r>
              <a:rPr i="1" lang="en"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especially within the</a:t>
            </a:r>
            <a:r>
              <a:rPr i="1" lang="en" sz="1800">
                <a:solidFill>
                  <a:schemeClr val="dk1"/>
                </a:solidFill>
                <a:uFill>
                  <a:noFill/>
                </a:uFill>
                <a:latin typeface="Work Sans Light"/>
                <a:ea typeface="Work Sans Light"/>
                <a:cs typeface="Work Sans Light"/>
                <a:sym typeface="Work Sans Light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en" sz="1800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18"/>
              </a:rPr>
              <a:t>object-oriented programming</a:t>
            </a:r>
            <a:r>
              <a:rPr i="1" lang="en" sz="18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paradigm.</a:t>
            </a:r>
            <a:endParaRPr i="1" sz="18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0000FF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https://en.wikipedia.org/wiki/Abstraction_(computer_science)</a:t>
            </a:r>
            <a:endParaRPr sz="1100">
              <a:solidFill>
                <a:srgbClr val="0000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Definition af Interface</a:t>
            </a:r>
            <a:endParaRPr b="1" sz="35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625" y="1768225"/>
            <a:ext cx="2964175" cy="3832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692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Et interface er en erklæring om </a:t>
            </a:r>
            <a:r>
              <a:rPr lang="en" u="sng">
                <a:solidFill>
                  <a:schemeClr val="dk1"/>
                </a:solidFill>
                <a:highlight>
                  <a:schemeClr val="accent6"/>
                </a:highlight>
                <a:latin typeface="Work Sans"/>
                <a:ea typeface="Work Sans"/>
                <a:cs typeface="Work Sans"/>
                <a:sym typeface="Work Sans"/>
              </a:rPr>
              <a:t>hvad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en klasse skal gøre uden at definere </a:t>
            </a:r>
            <a:r>
              <a:rPr lang="en" u="sng">
                <a:solidFill>
                  <a:schemeClr val="dk1"/>
                </a:solidFill>
                <a:highlight>
                  <a:schemeClr val="accent6"/>
                </a:highlight>
                <a:latin typeface="Work Sans"/>
                <a:ea typeface="Work Sans"/>
                <a:cs typeface="Work Sans"/>
                <a:sym typeface="Work Sans"/>
              </a:rPr>
              <a:t>hvordan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den skal gøre det.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Det betyder basically, at et interface er en samling af metodeerklæringer uden implementering (altså kode)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Metodeerklæringerne er abstrakte.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72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" sz="3300">
                <a:latin typeface="Work Sans"/>
                <a:ea typeface="Work Sans"/>
                <a:cs typeface="Work Sans"/>
                <a:sym typeface="Work Sans"/>
              </a:rPr>
              <a:t>Kendetegn ved interfaces</a:t>
            </a:r>
            <a:endParaRPr b="1" sz="33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Alle metoder er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159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Felter er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og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final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159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 klasse kan implementere flere interfaces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159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Implementerende klasse kan ikke gøre metoder ikke-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159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•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Interfaces kan arve fra hinanden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159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Metoder i et interface kan ikke være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eller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final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